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0"/>
  </p:notesMasterIdLst>
  <p:sldIdLst>
    <p:sldId id="256" r:id="rId2"/>
    <p:sldId id="271" r:id="rId3"/>
    <p:sldId id="264" r:id="rId4"/>
    <p:sldId id="280" r:id="rId5"/>
    <p:sldId id="307" r:id="rId6"/>
    <p:sldId id="272" r:id="rId7"/>
    <p:sldId id="312" r:id="rId8"/>
    <p:sldId id="288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4694"/>
  </p:normalViewPr>
  <p:slideViewPr>
    <p:cSldViewPr snapToGrid="0" snapToObjects="1">
      <p:cViewPr varScale="1">
        <p:scale>
          <a:sx n="113" d="100"/>
          <a:sy n="113" d="100"/>
        </p:scale>
        <p:origin x="52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1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C2141F-BEA6-4843-B371-304A97C2BFD3}" type="datetimeFigureOut">
              <a:rPr lang="nl-BE" smtClean="0"/>
              <a:t>19/04/2022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26BF53-06E0-0849-877C-D3A2ACAF50A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772861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727E6-BE2A-5948-9383-734D7FAD2939}" type="datetime1">
              <a:rPr lang="nl-BE" smtClean="0"/>
              <a:t>19/04/2022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9ABA-347C-514B-9151-DFDBEBCE14B8}" type="datetime1">
              <a:rPr lang="nl-BE" smtClean="0"/>
              <a:t>19/04/2022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8D026-0AC4-9643-BF36-56D640942796}" type="datetime1">
              <a:rPr lang="nl-BE" smtClean="0"/>
              <a:t>19/04/2022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7D64-14EE-EB42-A42E-9996A90237D5}" type="datetime1">
              <a:rPr lang="nl-BE" smtClean="0"/>
              <a:t>19/04/2022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F7E53-6B7F-8B4C-A4FE-927B6F6B0E7C}" type="datetime1">
              <a:rPr lang="nl-BE" smtClean="0"/>
              <a:t>19/04/2022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576A-8CE9-7D45-8C72-8F347456FC13}" type="datetime1">
              <a:rPr lang="nl-BE" smtClean="0"/>
              <a:t>19/04/2022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06C07-376F-E341-A90F-59DAAC022EA3}" type="datetime1">
              <a:rPr lang="nl-BE" smtClean="0"/>
              <a:t>19/04/2022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FF472-4D27-F646-8B01-FD1C887B6ED7}" type="datetime1">
              <a:rPr lang="nl-BE" smtClean="0"/>
              <a:t>19/04/2022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9379-45EE-1645-9CF7-D9FD76B1DE3E}" type="datetime1">
              <a:rPr lang="nl-BE" smtClean="0"/>
              <a:t>19/04/2022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928A1-2519-524D-8D28-8CED5C41E0FB}" type="datetime1">
              <a:rPr lang="nl-BE" smtClean="0"/>
              <a:t>19/04/2022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BEE8F-96D6-2440-900C-F41A13626981}" type="datetime1">
              <a:rPr lang="nl-BE" smtClean="0"/>
              <a:t>19/04/2022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6A739-0478-2A40-84E9-F31F75F4E87A}" type="datetime1">
              <a:rPr lang="nl-BE" smtClean="0"/>
              <a:t>19/04/2022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C3819-1FD9-C544-8C76-3218D86EBBAE}" type="datetime1">
              <a:rPr lang="nl-BE" smtClean="0"/>
              <a:t>19/04/2022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435D9-6780-C346-81BC-A54AF4C8932F}" type="datetime1">
              <a:rPr lang="nl-BE" smtClean="0"/>
              <a:t>19/04/2022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F40E9-D631-AA4F-8997-D3C25C0A54B2}" type="datetime1">
              <a:rPr lang="nl-BE" smtClean="0"/>
              <a:t>19/04/2022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4EA54-C11B-8B45-9108-20C386F665F8}" type="datetime1">
              <a:rPr lang="nl-BE" smtClean="0"/>
              <a:t>19/04/2022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75D91-8D72-8B4B-88F4-7ED83329BDA1}" type="datetime1">
              <a:rPr lang="nl-BE" smtClean="0"/>
              <a:t>19/04/2022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755BAB6-D5E8-C34E-9779-5C2EFBB04B1D}" type="datetime1">
              <a:rPr lang="nl-BE" smtClean="0"/>
              <a:t>19/04/2022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Hydropure Watermanagement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yvan@hydropure.be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>
            <a:extLst>
              <a:ext uri="{FF2B5EF4-FFF2-40B4-BE49-F238E27FC236}">
                <a16:creationId xmlns:a16="http://schemas.microsoft.com/office/drawing/2014/main" id="{22790EC5-ACA7-4536-8066-B60199F3C6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D20AEA-7CAF-4A83-BE2E-EAF010B8B7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45873676-3D69-48B0-BA02-D759766A90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248E96D7-6599-4607-9958-FD9E100013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9478AA5-D1D0-4B5E-9FDE-6F55026DA3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4229100"/>
            <a:ext cx="12192000" cy="0"/>
          </a:xfrm>
          <a:prstGeom prst="line">
            <a:avLst/>
          </a:prstGeom>
          <a:ln w="82550" cap="sq">
            <a:solidFill>
              <a:srgbClr val="D9D9D9"/>
            </a:solidFill>
            <a:miter lim="800000"/>
          </a:ln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BFBFBF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3CA8EEE2-DA9A-4635-9B41-33EB565145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Tijdelijke aanduiding voor inhoud 5" descr="Afbeelding met gras, buiten, gebouw, frisbee&#10;&#10;Automatisch gegenereerde beschrijving">
            <a:extLst>
              <a:ext uri="{FF2B5EF4-FFF2-40B4-BE49-F238E27FC236}">
                <a16:creationId xmlns:a16="http://schemas.microsoft.com/office/drawing/2014/main" id="{F1A8FF52-79CC-D54E-9A0C-B668AD4152E0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4"/>
          <a:srcRect t="4710" b="2457"/>
          <a:stretch/>
        </p:blipFill>
        <p:spPr>
          <a:xfrm>
            <a:off x="-5102929" y="-2"/>
            <a:ext cx="20863076" cy="7166114"/>
          </a:xfrm>
          <a:prstGeom prst="rect">
            <a:avLst/>
          </a:prstGeom>
        </p:spPr>
      </p:pic>
      <p:pic>
        <p:nvPicPr>
          <p:cNvPr id="12" name="Afbeelding 11" descr="Afbeelding met tekst&#10;&#10;Automatisch gegenereerde beschrijving">
            <a:extLst>
              <a:ext uri="{FF2B5EF4-FFF2-40B4-BE49-F238E27FC236}">
                <a16:creationId xmlns:a16="http://schemas.microsoft.com/office/drawing/2014/main" id="{74F53252-A98A-4A9F-95CE-FF8F6432B0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097" y="334407"/>
            <a:ext cx="3454041" cy="76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0506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9">
            <a:extLst>
              <a:ext uri="{FF2B5EF4-FFF2-40B4-BE49-F238E27FC236}">
                <a16:creationId xmlns:a16="http://schemas.microsoft.com/office/drawing/2014/main" id="{DC3B8C6B-63CA-4384-8059-2036BE5202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 descr="Afbeelding met gras, buiten, gebouw, frisbee&#10;&#10;Automatisch gegenereerde beschrijving">
            <a:extLst>
              <a:ext uri="{FF2B5EF4-FFF2-40B4-BE49-F238E27FC236}">
                <a16:creationId xmlns:a16="http://schemas.microsoft.com/office/drawing/2014/main" id="{F9CDC5D8-73D2-264B-82B9-E82DEAA431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774" r="34512"/>
          <a:stretch/>
        </p:blipFill>
        <p:spPr>
          <a:xfrm>
            <a:off x="20" y="10"/>
            <a:ext cx="4024741" cy="6857990"/>
          </a:xfrm>
          <a:prstGeom prst="rect">
            <a:avLst/>
          </a:prstGeom>
        </p:spPr>
      </p:pic>
      <p:sp>
        <p:nvSpPr>
          <p:cNvPr id="17" name="Rectangle 11">
            <a:extLst>
              <a:ext uri="{FF2B5EF4-FFF2-40B4-BE49-F238E27FC236}">
                <a16:creationId xmlns:a16="http://schemas.microsoft.com/office/drawing/2014/main" id="{C71B03AA-C0EB-4104-84F8-E1AB8BFBEF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247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3">
            <a:extLst>
              <a:ext uri="{FF2B5EF4-FFF2-40B4-BE49-F238E27FC236}">
                <a16:creationId xmlns:a16="http://schemas.microsoft.com/office/drawing/2014/main" id="{09C2B723-6C2F-49DE-A429-50BDFD1ADB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741643B-8230-1344-A4C8-29611FF11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050" y="618517"/>
            <a:ext cx="6672886" cy="1596177"/>
          </a:xfrm>
        </p:spPr>
        <p:txBody>
          <a:bodyPr>
            <a:normAutofit/>
          </a:bodyPr>
          <a:lstStyle/>
          <a:p>
            <a:r>
              <a:rPr lang="nl-BE" dirty="0"/>
              <a:t>OVER ONS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722FDE0-15EB-4D41-B1B4-352D34D565C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65050" y="1716945"/>
            <a:ext cx="4062724" cy="4385681"/>
          </a:xfr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nl-BE" sz="1800" dirty="0"/>
              <a:t>WAT DOEN WE?</a:t>
            </a:r>
          </a:p>
          <a:p>
            <a:pPr lvl="1">
              <a:lnSpc>
                <a:spcPct val="110000"/>
              </a:lnSpc>
              <a:buFontTx/>
              <a:buChar char="-"/>
            </a:pPr>
            <a:r>
              <a:rPr lang="nl-BE" dirty="0">
                <a:solidFill>
                  <a:schemeClr val="bg1"/>
                </a:solidFill>
              </a:rPr>
              <a:t>Studiebureau</a:t>
            </a:r>
            <a:r>
              <a:rPr lang="nl-BE" dirty="0"/>
              <a:t> watermanagement</a:t>
            </a:r>
          </a:p>
          <a:p>
            <a:pPr lvl="2">
              <a:lnSpc>
                <a:spcPct val="110000"/>
              </a:lnSpc>
              <a:buFontTx/>
              <a:buChar char="-"/>
            </a:pPr>
            <a:r>
              <a:rPr lang="nl-BE" sz="1800" dirty="0"/>
              <a:t>Ecologie</a:t>
            </a:r>
          </a:p>
          <a:p>
            <a:pPr lvl="2">
              <a:lnSpc>
                <a:spcPct val="110000"/>
              </a:lnSpc>
              <a:buFontTx/>
              <a:buChar char="-"/>
            </a:pPr>
            <a:r>
              <a:rPr lang="nl-BE" sz="1800" dirty="0"/>
              <a:t>financial</a:t>
            </a:r>
          </a:p>
          <a:p>
            <a:pPr lvl="2">
              <a:lnSpc>
                <a:spcPct val="110000"/>
              </a:lnSpc>
              <a:buFontTx/>
              <a:buChar char="-"/>
            </a:pPr>
            <a:r>
              <a:rPr lang="nl-BE" sz="1800" dirty="0"/>
              <a:t>Milieuwetgeving</a:t>
            </a:r>
          </a:p>
          <a:p>
            <a:pPr lvl="1">
              <a:lnSpc>
                <a:spcPct val="110000"/>
              </a:lnSpc>
              <a:buFontTx/>
              <a:buChar char="-"/>
            </a:pPr>
            <a:r>
              <a:rPr lang="nl-BE" dirty="0">
                <a:solidFill>
                  <a:schemeClr val="bg1"/>
                </a:solidFill>
              </a:rPr>
              <a:t>Co-engineering</a:t>
            </a:r>
            <a:r>
              <a:rPr lang="nl-BE" dirty="0"/>
              <a:t> met Architecten - studiebureaus – Aannemers </a:t>
            </a:r>
          </a:p>
          <a:p>
            <a:pPr lvl="1">
              <a:lnSpc>
                <a:spcPct val="110000"/>
              </a:lnSpc>
              <a:buFontTx/>
              <a:buChar char="-"/>
            </a:pPr>
            <a:r>
              <a:rPr lang="nl-BE" dirty="0" err="1"/>
              <a:t>ontwikkelEN</a:t>
            </a:r>
            <a:r>
              <a:rPr lang="nl-BE" dirty="0"/>
              <a:t> en INSTALLEREN </a:t>
            </a:r>
            <a:r>
              <a:rPr lang="nl-BE" dirty="0" err="1">
                <a:solidFill>
                  <a:schemeClr val="bg1"/>
                </a:solidFill>
              </a:rPr>
              <a:t>TOTAALsystemen</a:t>
            </a:r>
            <a:r>
              <a:rPr lang="nl-BE" dirty="0">
                <a:solidFill>
                  <a:schemeClr val="bg1"/>
                </a:solidFill>
              </a:rPr>
              <a:t> WATERMANAGEMENT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4A767508-723A-48FE-BC80-CF1C7E00992C}"/>
              </a:ext>
            </a:extLst>
          </p:cNvPr>
          <p:cNvSpPr txBox="1"/>
          <p:nvPr/>
        </p:nvSpPr>
        <p:spPr>
          <a:xfrm>
            <a:off x="8615915" y="1716945"/>
            <a:ext cx="3380615" cy="438568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noAutofit/>
          </a:bodyPr>
          <a:lstStyle/>
          <a:p>
            <a:pPr>
              <a:lnSpc>
                <a:spcPct val="110000"/>
              </a:lnSpc>
            </a:pPr>
            <a:r>
              <a:rPr lang="nl-BE" sz="2000" dirty="0"/>
              <a:t>VOOR WIE?</a:t>
            </a:r>
          </a:p>
          <a:p>
            <a:pPr lvl="1">
              <a:lnSpc>
                <a:spcPct val="110000"/>
              </a:lnSpc>
              <a:buFontTx/>
              <a:buChar char="-"/>
            </a:pPr>
            <a:endParaRPr lang="nl-BE" sz="2000" dirty="0"/>
          </a:p>
          <a:p>
            <a:pPr marL="268288" lvl="1">
              <a:lnSpc>
                <a:spcPct val="110000"/>
              </a:lnSpc>
              <a:buFontTx/>
              <a:buChar char="-"/>
            </a:pPr>
            <a:r>
              <a:rPr lang="nl-BE" sz="2000" dirty="0"/>
              <a:t> </a:t>
            </a:r>
            <a:r>
              <a:rPr lang="nl-BE" sz="2000" dirty="0">
                <a:solidFill>
                  <a:schemeClr val="bg1"/>
                </a:solidFill>
              </a:rPr>
              <a:t>80 % B2B </a:t>
            </a:r>
            <a:r>
              <a:rPr lang="nl-BE" sz="2000" dirty="0"/>
              <a:t>– 20% B2C</a:t>
            </a:r>
          </a:p>
          <a:p>
            <a:pPr marL="268288" lvl="1">
              <a:lnSpc>
                <a:spcPct val="110000"/>
              </a:lnSpc>
              <a:buFontTx/>
              <a:buChar char="-"/>
            </a:pPr>
            <a:r>
              <a:rPr lang="nl-BE" sz="2000" dirty="0"/>
              <a:t> studiebureaus, architecten,  </a:t>
            </a:r>
          </a:p>
          <a:p>
            <a:pPr marL="268288" lvl="1">
              <a:lnSpc>
                <a:spcPct val="110000"/>
              </a:lnSpc>
              <a:buFontTx/>
              <a:buChar char="-"/>
            </a:pPr>
            <a:r>
              <a:rPr lang="nl-BE" sz="2000" dirty="0"/>
              <a:t> procesindustrie</a:t>
            </a:r>
          </a:p>
          <a:p>
            <a:pPr marL="268288" lvl="1">
              <a:lnSpc>
                <a:spcPct val="110000"/>
              </a:lnSpc>
              <a:buFontTx/>
              <a:buChar char="-"/>
            </a:pPr>
            <a:r>
              <a:rPr lang="nl-BE" sz="2000" dirty="0"/>
              <a:t> overheden</a:t>
            </a:r>
          </a:p>
          <a:p>
            <a:pPr marL="268288" lvl="1">
              <a:lnSpc>
                <a:spcPct val="110000"/>
              </a:lnSpc>
              <a:buFontTx/>
              <a:buChar char="-"/>
            </a:pPr>
            <a:r>
              <a:rPr lang="nl-BE" sz="2000" dirty="0"/>
              <a:t> ontwikkelaars</a:t>
            </a:r>
          </a:p>
          <a:p>
            <a:pPr marL="268288" lvl="1">
              <a:lnSpc>
                <a:spcPct val="110000"/>
              </a:lnSpc>
              <a:buFontTx/>
              <a:buChar char="-"/>
            </a:pPr>
            <a:r>
              <a:rPr lang="nl-BE" sz="2000" dirty="0"/>
              <a:t> infrastructuurspelers</a:t>
            </a:r>
          </a:p>
          <a:p>
            <a:pPr marL="268288" lvl="1">
              <a:lnSpc>
                <a:spcPct val="110000"/>
              </a:lnSpc>
              <a:buFontTx/>
              <a:buChar char="-"/>
            </a:pPr>
            <a:r>
              <a:rPr lang="nl-BE" sz="2000" dirty="0"/>
              <a:t> aannemers</a:t>
            </a:r>
          </a:p>
        </p:txBody>
      </p:sp>
      <p:pic>
        <p:nvPicPr>
          <p:cNvPr id="11" name="Afbeelding 10" descr="Afbeelding met tekst&#10;&#10;Automatisch gegenereerde beschrijving">
            <a:extLst>
              <a:ext uri="{FF2B5EF4-FFF2-40B4-BE49-F238E27FC236}">
                <a16:creationId xmlns:a16="http://schemas.microsoft.com/office/drawing/2014/main" id="{8749517F-16DC-4403-A649-3F0514443D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44" y="316820"/>
            <a:ext cx="3454041" cy="76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063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9">
            <a:extLst>
              <a:ext uri="{FF2B5EF4-FFF2-40B4-BE49-F238E27FC236}">
                <a16:creationId xmlns:a16="http://schemas.microsoft.com/office/drawing/2014/main" id="{DC3B8C6B-63CA-4384-8059-2036BE5202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 descr="Afbeelding met gras, buiten, gebouw, frisbee&#10;&#10;Automatisch gegenereerde beschrijving">
            <a:extLst>
              <a:ext uri="{FF2B5EF4-FFF2-40B4-BE49-F238E27FC236}">
                <a16:creationId xmlns:a16="http://schemas.microsoft.com/office/drawing/2014/main" id="{F9CDC5D8-73D2-264B-82B9-E82DEAA431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774" r="34512"/>
          <a:stretch/>
        </p:blipFill>
        <p:spPr>
          <a:xfrm>
            <a:off x="20" y="10"/>
            <a:ext cx="4024741" cy="6857990"/>
          </a:xfrm>
          <a:prstGeom prst="rect">
            <a:avLst/>
          </a:prstGeom>
        </p:spPr>
      </p:pic>
      <p:sp>
        <p:nvSpPr>
          <p:cNvPr id="17" name="Rectangle 11">
            <a:extLst>
              <a:ext uri="{FF2B5EF4-FFF2-40B4-BE49-F238E27FC236}">
                <a16:creationId xmlns:a16="http://schemas.microsoft.com/office/drawing/2014/main" id="{C71B03AA-C0EB-4104-84F8-E1AB8BFBEF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247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3">
            <a:extLst>
              <a:ext uri="{FF2B5EF4-FFF2-40B4-BE49-F238E27FC236}">
                <a16:creationId xmlns:a16="http://schemas.microsoft.com/office/drawing/2014/main" id="{09C2B723-6C2F-49DE-A429-50BDFD1ADB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3EA475B4-C913-FF4B-83A0-4D4024EA830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996212" y="2367092"/>
            <a:ext cx="6281387" cy="3424107"/>
          </a:xfrm>
        </p:spPr>
        <p:txBody>
          <a:bodyPr/>
          <a:lstStyle/>
          <a:p>
            <a:pPr marL="0" indent="0">
              <a:buNone/>
            </a:pPr>
            <a:r>
              <a:rPr lang="nl-BE" dirty="0"/>
              <a:t>Algemene beschrijving</a:t>
            </a:r>
          </a:p>
          <a:p>
            <a:pPr>
              <a:buFontTx/>
              <a:buChar char="-"/>
            </a:pPr>
            <a:r>
              <a:rPr lang="nl-BE" dirty="0"/>
              <a:t>Gemaakt in dubbelwandige PE/pp behuizing </a:t>
            </a:r>
          </a:p>
          <a:p>
            <a:pPr>
              <a:buFontTx/>
              <a:buChar char="-"/>
            </a:pPr>
            <a:r>
              <a:rPr lang="nl-BE" dirty="0"/>
              <a:t>Op maat gemaakt </a:t>
            </a:r>
          </a:p>
          <a:p>
            <a:pPr marL="0" indent="0">
              <a:buNone/>
            </a:pPr>
            <a:r>
              <a:rPr lang="nl-BE" dirty="0"/>
              <a:t>-  Ondergrondse en bovengrondse plaatsing</a:t>
            </a:r>
          </a:p>
          <a:p>
            <a:pPr>
              <a:buFontTx/>
              <a:buChar char="-"/>
            </a:pPr>
            <a:r>
              <a:rPr lang="nl-BE" dirty="0"/>
              <a:t>PLc sturing (met EWON-connectie)</a:t>
            </a:r>
          </a:p>
          <a:p>
            <a:pPr>
              <a:buFontTx/>
              <a:buChar char="-"/>
            </a:pPr>
            <a:r>
              <a:rPr lang="nl-BE" dirty="0"/>
              <a:t>Membraanfiltratie en actiefkool </a:t>
            </a:r>
          </a:p>
          <a:p>
            <a:pPr>
              <a:buFontTx/>
              <a:buChar char="-"/>
            </a:pPr>
            <a:r>
              <a:rPr lang="nl-BE" dirty="0"/>
              <a:t>Modilaire opbouw tot ... M3 / dag</a:t>
            </a:r>
          </a:p>
          <a:p>
            <a:pPr>
              <a:buFontTx/>
              <a:buChar char="-"/>
            </a:pPr>
            <a:endParaRPr lang="nl-BE" dirty="0"/>
          </a:p>
          <a:p>
            <a:endParaRPr lang="nl-BE" dirty="0"/>
          </a:p>
          <a:p>
            <a:endParaRPr lang="nl-BE" dirty="0"/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69CE8D95-0F28-4910-AF02-8F13F7E5D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048" y="212107"/>
            <a:ext cx="6672886" cy="1596177"/>
          </a:xfrm>
        </p:spPr>
        <p:txBody>
          <a:bodyPr>
            <a:normAutofit/>
          </a:bodyPr>
          <a:lstStyle/>
          <a:p>
            <a:r>
              <a:rPr lang="nl-BE" dirty="0"/>
              <a:t>Waterzuiveringen</a:t>
            </a:r>
            <a:r>
              <a:rPr lang="nl-BE" dirty="0">
                <a:solidFill>
                  <a:srgbClr val="00B0F0"/>
                </a:solidFill>
              </a:rPr>
              <a:t> </a:t>
            </a:r>
            <a:endParaRPr lang="nl-BE" dirty="0">
              <a:solidFill>
                <a:srgbClr val="0070C0"/>
              </a:solidFill>
            </a:endParaRP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BE3C9634-E6A2-460F-8FD7-443981EBD885}"/>
              </a:ext>
            </a:extLst>
          </p:cNvPr>
          <p:cNvSpPr txBox="1"/>
          <p:nvPr/>
        </p:nvSpPr>
        <p:spPr>
          <a:xfrm>
            <a:off x="4613343" y="1623618"/>
            <a:ext cx="609437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3200" dirty="0">
                <a:solidFill>
                  <a:srgbClr val="00B0F0"/>
                </a:solidFill>
              </a:rPr>
              <a:t>Grijswaterunits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36FC7AF-C0C4-428B-A1FF-459AECF17FA5}"/>
              </a:ext>
            </a:extLst>
          </p:cNvPr>
          <p:cNvSpPr txBox="1"/>
          <p:nvPr/>
        </p:nvSpPr>
        <p:spPr>
          <a:xfrm>
            <a:off x="367748" y="6033052"/>
            <a:ext cx="3149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chemeClr val="bg1"/>
                </a:solidFill>
                <a:latin typeface="Amasis MT Pro Medium" panose="020B0604020202020204" pitchFamily="18" charset="0"/>
              </a:rPr>
              <a:t>AFVALWATER</a:t>
            </a:r>
          </a:p>
        </p:txBody>
      </p:sp>
      <p:pic>
        <p:nvPicPr>
          <p:cNvPr id="10" name="Afbeelding 9" descr="Afbeelding met tekst&#10;&#10;Automatisch gegenereerde beschrijving">
            <a:extLst>
              <a:ext uri="{FF2B5EF4-FFF2-40B4-BE49-F238E27FC236}">
                <a16:creationId xmlns:a16="http://schemas.microsoft.com/office/drawing/2014/main" id="{0B5FFF4F-48EE-4CE5-A6A4-3E8C37157A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44" y="316820"/>
            <a:ext cx="3454041" cy="76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511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2C053435-0175-E142-9DC7-BD1C06B4B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Hydropure Watermanagement</a:t>
            </a:r>
            <a:endParaRPr lang="en-US" dirty="0"/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CD914E21-3783-234C-AADE-3419EA4565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7" t="23901" r="12174" b="16666"/>
          <a:stretch/>
        </p:blipFill>
        <p:spPr bwMode="auto">
          <a:xfrm>
            <a:off x="4942750" y="2163593"/>
            <a:ext cx="5980078" cy="4075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121F36A1-B9FF-4E35-923B-F528131CD506}"/>
              </a:ext>
            </a:extLst>
          </p:cNvPr>
          <p:cNvSpPr txBox="1">
            <a:spLocks/>
          </p:cNvSpPr>
          <p:nvPr/>
        </p:nvSpPr>
        <p:spPr>
          <a:xfrm>
            <a:off x="4465048" y="212107"/>
            <a:ext cx="6672886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endParaRPr lang="nl-BE" dirty="0">
              <a:solidFill>
                <a:srgbClr val="0070C0"/>
              </a:solidFill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D0B8C99E-BE7C-4EB6-9CF1-C9399187B8AD}"/>
              </a:ext>
            </a:extLst>
          </p:cNvPr>
          <p:cNvSpPr txBox="1"/>
          <p:nvPr/>
        </p:nvSpPr>
        <p:spPr>
          <a:xfrm>
            <a:off x="4613343" y="1623618"/>
            <a:ext cx="609437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3200" dirty="0">
                <a:solidFill>
                  <a:srgbClr val="00B0F0"/>
                </a:solidFill>
              </a:rPr>
              <a:t>Grijswaterunits</a:t>
            </a:r>
          </a:p>
        </p:txBody>
      </p:sp>
      <p:pic>
        <p:nvPicPr>
          <p:cNvPr id="8" name="Afbeelding 7" descr="Afbeelding met gras, buiten, gebouw, frisbee&#10;&#10;Automatisch gegenereerde beschrijving">
            <a:extLst>
              <a:ext uri="{FF2B5EF4-FFF2-40B4-BE49-F238E27FC236}">
                <a16:creationId xmlns:a16="http://schemas.microsoft.com/office/drawing/2014/main" id="{D5040ED6-2D38-4700-ADF6-DC8B86D0B2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774" r="34512"/>
          <a:stretch/>
        </p:blipFill>
        <p:spPr>
          <a:xfrm>
            <a:off x="20" y="10"/>
            <a:ext cx="4024741" cy="6857990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F817AEB3-2114-4CA6-8959-6D81207BD4B3}"/>
              </a:ext>
            </a:extLst>
          </p:cNvPr>
          <p:cNvSpPr txBox="1"/>
          <p:nvPr/>
        </p:nvSpPr>
        <p:spPr>
          <a:xfrm>
            <a:off x="367748" y="6033052"/>
            <a:ext cx="3149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chemeClr val="bg1"/>
                </a:solidFill>
                <a:latin typeface="Amasis MT Pro Medium" panose="020B0604020202020204" pitchFamily="18" charset="0"/>
              </a:rPr>
              <a:t>AFVALWATER</a:t>
            </a:r>
          </a:p>
        </p:txBody>
      </p:sp>
      <p:pic>
        <p:nvPicPr>
          <p:cNvPr id="10" name="Afbeelding 9" descr="Afbeelding met tekst&#10;&#10;Automatisch gegenereerde beschrijving">
            <a:extLst>
              <a:ext uri="{FF2B5EF4-FFF2-40B4-BE49-F238E27FC236}">
                <a16:creationId xmlns:a16="http://schemas.microsoft.com/office/drawing/2014/main" id="{E35137D5-F659-4D6A-8C31-A32BA368AC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44" y="316820"/>
            <a:ext cx="3454041" cy="76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807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9">
            <a:extLst>
              <a:ext uri="{FF2B5EF4-FFF2-40B4-BE49-F238E27FC236}">
                <a16:creationId xmlns:a16="http://schemas.microsoft.com/office/drawing/2014/main" id="{DC3B8C6B-63CA-4384-8059-2036BE5202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 descr="Afbeelding met gras, buiten, gebouw, frisbee&#10;&#10;Automatisch gegenereerde beschrijving">
            <a:extLst>
              <a:ext uri="{FF2B5EF4-FFF2-40B4-BE49-F238E27FC236}">
                <a16:creationId xmlns:a16="http://schemas.microsoft.com/office/drawing/2014/main" id="{F9CDC5D8-73D2-264B-82B9-E82DEAA431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774" r="34512"/>
          <a:stretch/>
        </p:blipFill>
        <p:spPr>
          <a:xfrm>
            <a:off x="20" y="10"/>
            <a:ext cx="4024741" cy="6857990"/>
          </a:xfrm>
          <a:prstGeom prst="rect">
            <a:avLst/>
          </a:prstGeom>
        </p:spPr>
      </p:pic>
      <p:sp>
        <p:nvSpPr>
          <p:cNvPr id="17" name="Rectangle 11">
            <a:extLst>
              <a:ext uri="{FF2B5EF4-FFF2-40B4-BE49-F238E27FC236}">
                <a16:creationId xmlns:a16="http://schemas.microsoft.com/office/drawing/2014/main" id="{C71B03AA-C0EB-4104-84F8-E1AB8BFBEF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247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3">
            <a:extLst>
              <a:ext uri="{FF2B5EF4-FFF2-40B4-BE49-F238E27FC236}">
                <a16:creationId xmlns:a16="http://schemas.microsoft.com/office/drawing/2014/main" id="{09C2B723-6C2F-49DE-A429-50BDFD1ADB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741643B-8230-1344-A4C8-29611FF11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048" y="212107"/>
            <a:ext cx="6672886" cy="1596177"/>
          </a:xfrm>
        </p:spPr>
        <p:txBody>
          <a:bodyPr>
            <a:normAutofit/>
          </a:bodyPr>
          <a:lstStyle/>
          <a:p>
            <a:r>
              <a:rPr lang="nl-BE" sz="3600" dirty="0">
                <a:solidFill>
                  <a:srgbClr val="00B0F0"/>
                </a:solidFill>
              </a:rPr>
              <a:t>Grijswaterunits</a:t>
            </a:r>
            <a:r>
              <a:rPr lang="nl-BE" dirty="0"/>
              <a:t> monitoring</a:t>
            </a: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AD2A1C6D-4154-D443-A411-99CDC73BB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465048" y="5883275"/>
            <a:ext cx="4918665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Hydropure Watermanagement</a:t>
            </a:r>
          </a:p>
        </p:txBody>
      </p:sp>
      <p:pic>
        <p:nvPicPr>
          <p:cNvPr id="8" name="Tijdelijke aanduiding voor inhoud 7" descr="Afbeelding met tekst, monitor&#10;&#10;Automatisch gegenereerde beschrijving">
            <a:extLst>
              <a:ext uri="{FF2B5EF4-FFF2-40B4-BE49-F238E27FC236}">
                <a16:creationId xmlns:a16="http://schemas.microsoft.com/office/drawing/2014/main" id="{20A1F7B8-65BB-084B-A8D1-C7148F87CFC8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4"/>
          <a:srcRect l="8306" t="7669" r="3761" b="17443"/>
          <a:stretch/>
        </p:blipFill>
        <p:spPr>
          <a:xfrm>
            <a:off x="8305908" y="3906748"/>
            <a:ext cx="3666112" cy="2341652"/>
          </a:xfrm>
        </p:spPr>
      </p:pic>
      <p:pic>
        <p:nvPicPr>
          <p:cNvPr id="9" name="Tijdelijke aanduiding voor inhoud 19" descr="Afbeelding met tekst, monitor, binnen, elektronica&#10;&#10;Automatisch gegenereerde beschrijving">
            <a:extLst>
              <a:ext uri="{FF2B5EF4-FFF2-40B4-BE49-F238E27FC236}">
                <a16:creationId xmlns:a16="http://schemas.microsoft.com/office/drawing/2014/main" id="{1B046488-12D2-488F-86EA-63D10E4E51B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194" t="15775" r="5253" b="11096"/>
          <a:stretch/>
        </p:blipFill>
        <p:spPr>
          <a:xfrm>
            <a:off x="4327580" y="3848924"/>
            <a:ext cx="3758348" cy="2301741"/>
          </a:xfrm>
          <a:prstGeom prst="rect">
            <a:avLst/>
          </a:prstGeom>
        </p:spPr>
      </p:pic>
      <p:pic>
        <p:nvPicPr>
          <p:cNvPr id="10" name="Afbeelding 9" descr="Afbeelding met binnen, drank, drinkwater, glas&#10;&#10;Automatisch gegenereerde beschrijving">
            <a:extLst>
              <a:ext uri="{FF2B5EF4-FFF2-40B4-BE49-F238E27FC236}">
                <a16:creationId xmlns:a16="http://schemas.microsoft.com/office/drawing/2014/main" id="{DBC8EA7F-839B-4D45-8A55-77479DB8292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7924" b="21076"/>
          <a:stretch/>
        </p:blipFill>
        <p:spPr>
          <a:xfrm>
            <a:off x="8362002" y="1308110"/>
            <a:ext cx="3254374" cy="2445026"/>
          </a:xfrm>
          <a:prstGeom prst="rect">
            <a:avLst/>
          </a:prstGeom>
        </p:spPr>
      </p:pic>
      <p:sp>
        <p:nvSpPr>
          <p:cNvPr id="11" name="Tijdelijke aanduiding voor inhoud 5">
            <a:extLst>
              <a:ext uri="{FF2B5EF4-FFF2-40B4-BE49-F238E27FC236}">
                <a16:creationId xmlns:a16="http://schemas.microsoft.com/office/drawing/2014/main" id="{78B3283D-8AEB-46D2-BD0D-F6DE42C982D3}"/>
              </a:ext>
            </a:extLst>
          </p:cNvPr>
          <p:cNvSpPr txBox="1">
            <a:spLocks/>
          </p:cNvSpPr>
          <p:nvPr/>
        </p:nvSpPr>
        <p:spPr>
          <a:xfrm>
            <a:off x="4384242" y="1425032"/>
            <a:ext cx="6281387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nl-BE"/>
              <a:t>Controle instrumenten</a:t>
            </a:r>
          </a:p>
          <a:p>
            <a:pPr>
              <a:buFontTx/>
              <a:buChar char="-"/>
            </a:pPr>
            <a:r>
              <a:rPr lang="nl-BE"/>
              <a:t>Niveaumeters</a:t>
            </a:r>
          </a:p>
          <a:p>
            <a:pPr>
              <a:buFontTx/>
              <a:buChar char="-"/>
            </a:pPr>
            <a:r>
              <a:rPr lang="nl-BE"/>
              <a:t>flowmeters</a:t>
            </a:r>
          </a:p>
          <a:p>
            <a:pPr>
              <a:buFontTx/>
              <a:buChar char="-"/>
            </a:pPr>
            <a:r>
              <a:rPr lang="nl-BE"/>
              <a:t>overloopbeveiliging</a:t>
            </a:r>
          </a:p>
          <a:p>
            <a:r>
              <a:rPr lang="nl-BE"/>
              <a:t>PLC-sturing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nl-BE"/>
          </a:p>
          <a:p>
            <a:endParaRPr lang="nl-BE" dirty="0"/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27A95823-90D7-4D91-9B34-B65797F461AD}"/>
              </a:ext>
            </a:extLst>
          </p:cNvPr>
          <p:cNvSpPr txBox="1"/>
          <p:nvPr/>
        </p:nvSpPr>
        <p:spPr>
          <a:xfrm>
            <a:off x="367748" y="6033052"/>
            <a:ext cx="3149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chemeClr val="bg1"/>
                </a:solidFill>
                <a:latin typeface="Amasis MT Pro Medium" panose="020B0604020202020204" pitchFamily="18" charset="0"/>
              </a:rPr>
              <a:t>AFVALWATER</a:t>
            </a:r>
          </a:p>
        </p:txBody>
      </p:sp>
      <p:pic>
        <p:nvPicPr>
          <p:cNvPr id="13" name="Afbeelding 12" descr="Afbeelding met tekst&#10;&#10;Automatisch gegenereerde beschrijving">
            <a:extLst>
              <a:ext uri="{FF2B5EF4-FFF2-40B4-BE49-F238E27FC236}">
                <a16:creationId xmlns:a16="http://schemas.microsoft.com/office/drawing/2014/main" id="{408E9BCB-C514-46AE-87A6-DEF4CC0533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44" y="316820"/>
            <a:ext cx="3454041" cy="76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637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Quatuor-project wordt gebouwd met ter plaatse gestort beton - Bouwkroniek">
            <a:extLst>
              <a:ext uri="{FF2B5EF4-FFF2-40B4-BE49-F238E27FC236}">
                <a16:creationId xmlns:a16="http://schemas.microsoft.com/office/drawing/2014/main" id="{F577ACF6-59DE-4D0F-9202-6A43F8F37E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56748"/>
            <a:ext cx="12192000" cy="81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AD2A1C6D-4154-D443-A411-99CDC73BB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Hydropure Watermanagement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741643B-8230-1344-A4C8-29611FF111A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519738" y="198729"/>
            <a:ext cx="6672262" cy="1595438"/>
          </a:xfrm>
          <a:solidFill>
            <a:schemeClr val="accent1">
              <a:lumMod val="40000"/>
              <a:lumOff val="60000"/>
              <a:alpha val="74000"/>
            </a:schemeClr>
          </a:solidFill>
        </p:spPr>
        <p:txBody>
          <a:bodyPr>
            <a:normAutofit/>
          </a:bodyPr>
          <a:lstStyle/>
          <a:p>
            <a:r>
              <a:rPr lang="nl-BE" dirty="0">
                <a:solidFill>
                  <a:schemeClr val="bg1"/>
                </a:solidFill>
              </a:rPr>
              <a:t>QUATUOR Brussel</a:t>
            </a:r>
            <a:br>
              <a:rPr lang="nl-BE" dirty="0"/>
            </a:br>
            <a:r>
              <a:rPr lang="nl-BE" sz="2800" dirty="0"/>
              <a:t>Grijswaterunits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557580AF-926A-6741-8661-BE69BB1FF4FD}"/>
              </a:ext>
            </a:extLst>
          </p:cNvPr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38" y="1796575"/>
            <a:ext cx="4180701" cy="2900433"/>
          </a:xfrm>
          <a:prstGeom prst="rect">
            <a:avLst/>
          </a:prstGeom>
          <a:noFill/>
          <a:effectLst>
            <a:glow rad="228600">
              <a:srgbClr val="C000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228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VK engineert het gevangenisdorp van Haren | VK A&amp;E">
            <a:extLst>
              <a:ext uri="{FF2B5EF4-FFF2-40B4-BE49-F238E27FC236}">
                <a16:creationId xmlns:a16="http://schemas.microsoft.com/office/drawing/2014/main" id="{355C9BA7-6F87-4C1D-BBDB-C54071AB69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1578"/>
            <a:ext cx="13427766" cy="7049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AD2A1C6D-4154-D443-A411-99CDC73BB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Hydropure Watermanagement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C389709F-6DE9-46FF-8E1B-2020E08C8018}"/>
              </a:ext>
            </a:extLst>
          </p:cNvPr>
          <p:cNvSpPr txBox="1"/>
          <p:nvPr/>
        </p:nvSpPr>
        <p:spPr>
          <a:xfrm>
            <a:off x="679838" y="4697008"/>
            <a:ext cx="4839900" cy="14773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nl-BE" dirty="0"/>
              <a:t>KLANT: VK </a:t>
            </a:r>
            <a:r>
              <a:rPr lang="nl-BE" dirty="0" err="1"/>
              <a:t>Architects</a:t>
            </a:r>
            <a:r>
              <a:rPr lang="nl-BE" dirty="0"/>
              <a:t> &amp; Engineers</a:t>
            </a:r>
          </a:p>
          <a:p>
            <a:r>
              <a:rPr lang="nl-BE" dirty="0"/>
              <a:t>Project: Gevangenis Haren</a:t>
            </a:r>
          </a:p>
          <a:p>
            <a:r>
              <a:rPr lang="nl-BE" dirty="0"/>
              <a:t>Ontwikkelaar: Regie der Gebouwen</a:t>
            </a:r>
          </a:p>
          <a:p>
            <a:r>
              <a:rPr lang="nl-BE" dirty="0"/>
              <a:t>Oplossing: grijswaterzuivering + hergebruik</a:t>
            </a:r>
          </a:p>
          <a:p>
            <a:r>
              <a:rPr lang="nl-BE" dirty="0"/>
              <a:t>Ontwerp – Maatwerk – Installatie – Coördinatie</a:t>
            </a: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2C23DFD1-BE7A-4AD6-91C0-6DA1047B0BBF}"/>
              </a:ext>
            </a:extLst>
          </p:cNvPr>
          <p:cNvSpPr txBox="1">
            <a:spLocks/>
          </p:cNvSpPr>
          <p:nvPr/>
        </p:nvSpPr>
        <p:spPr>
          <a:xfrm>
            <a:off x="5817912" y="853065"/>
            <a:ext cx="6672262" cy="1595438"/>
          </a:xfrm>
          <a:prstGeom prst="rect">
            <a:avLst/>
          </a:prstGeom>
          <a:solidFill>
            <a:schemeClr val="accent1">
              <a:lumMod val="40000"/>
              <a:lumOff val="60000"/>
              <a:alpha val="74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nl-BE" dirty="0">
                <a:solidFill>
                  <a:schemeClr val="bg1"/>
                </a:solidFill>
              </a:rPr>
              <a:t>pENITENTIAIR DORP HAREN</a:t>
            </a:r>
            <a:br>
              <a:rPr lang="nl-BE" dirty="0"/>
            </a:br>
            <a:r>
              <a:rPr lang="nl-BE" dirty="0"/>
              <a:t>Grijswaterunits</a:t>
            </a:r>
          </a:p>
        </p:txBody>
      </p:sp>
    </p:spTree>
    <p:extLst>
      <p:ext uri="{BB962C8B-B14F-4D97-AF65-F5344CB8AC3E}">
        <p14:creationId xmlns:p14="http://schemas.microsoft.com/office/powerpoint/2010/main" val="21847438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inhoud 5" descr="Afbeelding met gras, buiten, gebouw, frisbee&#10;&#10;Automatisch gegenereerde beschrijving">
            <a:extLst>
              <a:ext uri="{FF2B5EF4-FFF2-40B4-BE49-F238E27FC236}">
                <a16:creationId xmlns:a16="http://schemas.microsoft.com/office/drawing/2014/main" id="{C06FA510-1E4D-4F61-9307-59B1F345A1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710" b="2457"/>
          <a:stretch/>
        </p:blipFill>
        <p:spPr>
          <a:xfrm>
            <a:off x="-5102929" y="-2"/>
            <a:ext cx="20863076" cy="7166114"/>
          </a:xfrm>
          <a:prstGeom prst="rect">
            <a:avLst/>
          </a:prstGeom>
        </p:spPr>
      </p:pic>
      <p:sp>
        <p:nvSpPr>
          <p:cNvPr id="12" name="Tekstvak 11">
            <a:extLst>
              <a:ext uri="{FF2B5EF4-FFF2-40B4-BE49-F238E27FC236}">
                <a16:creationId xmlns:a16="http://schemas.microsoft.com/office/drawing/2014/main" id="{16AA07E9-2382-4B16-814C-17C1EA897616}"/>
              </a:ext>
            </a:extLst>
          </p:cNvPr>
          <p:cNvSpPr txBox="1"/>
          <p:nvPr/>
        </p:nvSpPr>
        <p:spPr>
          <a:xfrm>
            <a:off x="8332097" y="1417266"/>
            <a:ext cx="3454040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/>
            <a:r>
              <a:rPr lang="nl-BE" dirty="0">
                <a:solidFill>
                  <a:schemeClr val="bg1">
                    <a:lumMod val="9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E: yvan@hydropure.be</a:t>
            </a:r>
            <a:endParaRPr lang="nl-BE" dirty="0">
              <a:solidFill>
                <a:schemeClr val="bg1">
                  <a:lumMod val="95000"/>
                </a:schemeClr>
              </a:solidFill>
            </a:endParaRPr>
          </a:p>
          <a:p>
            <a:pPr lvl="1"/>
            <a:r>
              <a:rPr lang="nl-BE" dirty="0">
                <a:solidFill>
                  <a:schemeClr val="bg1">
                    <a:lumMod val="95000"/>
                  </a:schemeClr>
                </a:solidFill>
              </a:rPr>
              <a:t>M: +32 477 752 783 </a:t>
            </a:r>
          </a:p>
        </p:txBody>
      </p:sp>
      <p:pic>
        <p:nvPicPr>
          <p:cNvPr id="13" name="Afbeelding 12" descr="Afbeelding met tekst&#10;&#10;Automatisch gegenereerde beschrijving">
            <a:extLst>
              <a:ext uri="{FF2B5EF4-FFF2-40B4-BE49-F238E27FC236}">
                <a16:creationId xmlns:a16="http://schemas.microsoft.com/office/drawing/2014/main" id="{4102A7A2-4454-4440-8E12-4354B4D92D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097" y="334407"/>
            <a:ext cx="3454041" cy="76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195692"/>
      </p:ext>
    </p:extLst>
  </p:cSld>
  <p:clrMapOvr>
    <a:masterClrMapping/>
  </p:clrMapOvr>
</p:sld>
</file>

<file path=ppt/theme/theme1.xml><?xml version="1.0" encoding="utf-8"?>
<a:theme xmlns:a="http://schemas.openxmlformats.org/drawingml/2006/main" name="Druppel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154</Words>
  <Application>Microsoft Macintosh PowerPoint</Application>
  <PresentationFormat>Breedbeeld</PresentationFormat>
  <Paragraphs>50</Paragraphs>
  <Slides>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3" baseType="lpstr">
      <vt:lpstr>Amasis MT Pro Medium</vt:lpstr>
      <vt:lpstr>Arial</vt:lpstr>
      <vt:lpstr>Calibri</vt:lpstr>
      <vt:lpstr>Tw Cen MT</vt:lpstr>
      <vt:lpstr>Druppel</vt:lpstr>
      <vt:lpstr>PowerPoint-presentatie</vt:lpstr>
      <vt:lpstr>OVER ONS </vt:lpstr>
      <vt:lpstr>Waterzuiveringen </vt:lpstr>
      <vt:lpstr>PowerPoint-presentatie</vt:lpstr>
      <vt:lpstr>Grijswaterunits monitoring</vt:lpstr>
      <vt:lpstr>QUATUOR Brussel Grijswaterunits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Hydropure Watermanagement </dc:title>
  <dc:creator>Yvan Van den Broucke</dc:creator>
  <cp:lastModifiedBy>Yvan Van den Broucke</cp:lastModifiedBy>
  <cp:revision>54</cp:revision>
  <dcterms:created xsi:type="dcterms:W3CDTF">2020-11-20T15:03:59Z</dcterms:created>
  <dcterms:modified xsi:type="dcterms:W3CDTF">2022-04-19T13:22:14Z</dcterms:modified>
</cp:coreProperties>
</file>